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328" r:id="rId4"/>
    <p:sldId id="355" r:id="rId5"/>
    <p:sldId id="337" r:id="rId6"/>
    <p:sldId id="353" r:id="rId7"/>
    <p:sldId id="334" r:id="rId8"/>
    <p:sldId id="346" r:id="rId9"/>
    <p:sldId id="335" r:id="rId10"/>
    <p:sldId id="329" r:id="rId11"/>
    <p:sldId id="350" r:id="rId12"/>
    <p:sldId id="258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464852BB-36A8-43D3-BFB4-8B2735D91EFB}">
          <p14:sldIdLst>
            <p14:sldId id="257"/>
            <p14:sldId id="328"/>
            <p14:sldId id="355"/>
            <p14:sldId id="337"/>
            <p14:sldId id="353"/>
            <p14:sldId id="334"/>
            <p14:sldId id="346"/>
            <p14:sldId id="335"/>
            <p14:sldId id="329"/>
            <p14:sldId id="350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3C0C"/>
    <a:srgbClr val="7E65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1F91B-74BF-4FF9-B5E4-BC04030F9B9C}" type="datetimeFigureOut">
              <a:rPr lang="tr-TR" smtClean="0"/>
              <a:pPr/>
              <a:t>26.05.2022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EA2D0-59EC-400A-88EB-8886D1E88B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0548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BB5F6-0928-4366-B266-C8AEDAE7318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52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8AAB-0022-4070-AD60-8CC6F3B8CAB9}" type="datetimeFigureOut">
              <a:rPr lang="tr-TR" smtClean="0"/>
              <a:pPr/>
              <a:t>26.05.2022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AF6A-24E3-4329-867B-2F3DC0567F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7846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8AAB-0022-4070-AD60-8CC6F3B8CAB9}" type="datetimeFigureOut">
              <a:rPr lang="tr-TR" smtClean="0"/>
              <a:pPr/>
              <a:t>26.05.2022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AF6A-24E3-4329-867B-2F3DC0567F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708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8AAB-0022-4070-AD60-8CC6F3B8CAB9}" type="datetimeFigureOut">
              <a:rPr lang="tr-TR" smtClean="0"/>
              <a:pPr/>
              <a:t>26.05.2022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AF6A-24E3-4329-867B-2F3DC0567F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7052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C65791B-62C1-4398-B6B0-38208AE98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1BDEEFE-A378-4663-83FB-E213F1C73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FBB1C17-7CD3-49BC-93DA-B09BEFDA4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D724-3ADB-4D85-9BCD-3CDEBC6F81AD}" type="datetimeFigureOut">
              <a:rPr lang="tr-TR" smtClean="0"/>
              <a:pPr/>
              <a:t>26.05.2022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10B8183-5202-455C-80FC-AD45E61DF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A79DE64-4554-4528-B845-D6DDD5C2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EF98-1831-4FE9-B3D1-D843B8C469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5236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CAAA911-4C3C-4265-8016-23DB8CF41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FBBA246-3194-4D43-B109-2CF4B9D86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BFE0EA1-B518-4CE9-8F06-A0F588598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D724-3ADB-4D85-9BCD-3CDEBC6F81AD}" type="datetimeFigureOut">
              <a:rPr lang="tr-TR" smtClean="0"/>
              <a:pPr/>
              <a:t>26.05.2022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F517F45-88D4-495F-AC8C-6ABA9B644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D1B63EE-4D52-46AB-AFCE-F31DFE33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EF98-1831-4FE9-B3D1-D843B8C469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7560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BEB9559-B618-42DF-AE1B-E36CFADF5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AC984A0-EE26-4EFA-9D36-16FBD9EFA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87D9B5F-E648-4DB7-B7CB-F9E911006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D724-3ADB-4D85-9BCD-3CDEBC6F81AD}" type="datetimeFigureOut">
              <a:rPr lang="tr-TR" smtClean="0"/>
              <a:pPr/>
              <a:t>26.05.2022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9A2C50F-CDBB-4FEE-BF03-56DF99F27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F4C12DC-7F87-48B1-A94B-04233845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EF98-1831-4FE9-B3D1-D843B8C469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5075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C0349D7-1952-43A2-BFAE-980668C94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864349-1EF7-4A52-8078-5738169E7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E215390-36EB-4AF2-B4C4-20C1C70C0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8B2C761-446C-4910-8201-614EFFA9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D724-3ADB-4D85-9BCD-3CDEBC6F81AD}" type="datetimeFigureOut">
              <a:rPr lang="tr-TR" smtClean="0"/>
              <a:pPr/>
              <a:t>26.05.2022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A0AAAFF-CC43-4B76-816F-7E28FB76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8E67CE0-431C-4310-B763-677E056C0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EF98-1831-4FE9-B3D1-D843B8C469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1431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D01305D-D04D-46BD-9549-38E21F075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963D378-E905-4C8C-A413-4250150F4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5A7F368-7B7C-4DF5-9377-C80E245F3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FBA2DCB-8193-4634-B8AF-07664955A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F193D5C-37E0-45F5-B542-B204682069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2F43F13-F0FA-482F-992F-C0B9C054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D724-3ADB-4D85-9BCD-3CDEBC6F81AD}" type="datetimeFigureOut">
              <a:rPr lang="tr-TR" smtClean="0"/>
              <a:pPr/>
              <a:t>26.05.2022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2AD035A-1176-4D7C-9B39-8B2F78852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D0A6E7E-FE1D-4120-89F5-E43787C9D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EF98-1831-4FE9-B3D1-D843B8C469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4904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EF37969-BBD2-440D-B5A1-F3E3BC98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75BB9B3-C71B-4BC4-B7F3-1F96B371D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D724-3ADB-4D85-9BCD-3CDEBC6F81AD}" type="datetimeFigureOut">
              <a:rPr lang="tr-TR" smtClean="0"/>
              <a:pPr/>
              <a:t>26.05.2022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7AA9533-E337-4E2F-8172-AB40684A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7C62B5D-6285-4C27-9B54-C2F3BCB5E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EF98-1831-4FE9-B3D1-D843B8C469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3799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8BF7C15-C6C1-4385-A649-9F19306A0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D724-3ADB-4D85-9BCD-3CDEBC6F81AD}" type="datetimeFigureOut">
              <a:rPr lang="tr-TR" smtClean="0"/>
              <a:pPr/>
              <a:t>26.05.2022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07989D2-88D0-4BC7-8AB8-9C815F43A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B116F2E-017B-4ED5-B1EF-895149F3D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EF98-1831-4FE9-B3D1-D843B8C469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8283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C6C6D76-59E0-40B6-B6FF-4209D8CDC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DF48D2A-B5C4-4F71-BD82-0F6480523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015957C-52DC-4FD9-BEF9-55084E4AD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2D6DCD9-2BE0-4BA0-A55F-694C053F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D724-3ADB-4D85-9BCD-3CDEBC6F81AD}" type="datetimeFigureOut">
              <a:rPr lang="tr-TR" smtClean="0"/>
              <a:pPr/>
              <a:t>26.05.2022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2EF2CEA-C7A3-43C5-8A10-B58AF6ABA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0FFC310-0220-43CB-8F20-9ABD9393D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EF98-1831-4FE9-B3D1-D843B8C469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1795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EA8B5B7-6B96-459C-88D8-699BC3023C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0942284" y="226032"/>
            <a:ext cx="823031" cy="1335140"/>
          </a:xfrm>
          <a:prstGeom prst="rect">
            <a:avLst/>
          </a:prstGeom>
        </p:spPr>
      </p:pic>
      <p:sp>
        <p:nvSpPr>
          <p:cNvPr id="11" name="Veri Yer Tutucusu 10">
            <a:extLst>
              <a:ext uri="{FF2B5EF4-FFF2-40B4-BE49-F238E27FC236}">
                <a16:creationId xmlns:a16="http://schemas.microsoft.com/office/drawing/2014/main" id="{60C3E255-2908-42AC-8FA3-62DD96247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8AAB-0022-4070-AD60-8CC6F3B8CAB9}" type="datetimeFigureOut">
              <a:rPr lang="tr-TR" smtClean="0"/>
              <a:pPr/>
              <a:t>26.05.2022</a:t>
            </a:fld>
            <a:endParaRPr lang="tr-TR"/>
          </a:p>
        </p:txBody>
      </p:sp>
      <p:sp>
        <p:nvSpPr>
          <p:cNvPr id="12" name="Alt Bilgi Yer Tutucusu 11">
            <a:extLst>
              <a:ext uri="{FF2B5EF4-FFF2-40B4-BE49-F238E27FC236}">
                <a16:creationId xmlns:a16="http://schemas.microsoft.com/office/drawing/2014/main" id="{7EC13506-4E46-4867-A7D3-10E36CB93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8847" y="6317326"/>
            <a:ext cx="4114800" cy="365125"/>
          </a:xfrm>
        </p:spPr>
        <p:txBody>
          <a:bodyPr/>
          <a:lstStyle/>
          <a:p>
            <a:r>
              <a:rPr lang="tr-TR" dirty="0"/>
              <a:t>deneme</a:t>
            </a:r>
          </a:p>
        </p:txBody>
      </p:sp>
      <p:sp>
        <p:nvSpPr>
          <p:cNvPr id="13" name="Slayt Numarası Yer Tutucusu 12">
            <a:extLst>
              <a:ext uri="{FF2B5EF4-FFF2-40B4-BE49-F238E27FC236}">
                <a16:creationId xmlns:a16="http://schemas.microsoft.com/office/drawing/2014/main" id="{AA417AA2-32AB-4490-8409-812828642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AF6A-24E3-4329-867B-2F3DC0567FB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Unvan 13">
            <a:extLst>
              <a:ext uri="{FF2B5EF4-FFF2-40B4-BE49-F238E27FC236}">
                <a16:creationId xmlns:a16="http://schemas.microsoft.com/office/drawing/2014/main" id="{C45734A1-988D-471A-BC5C-5C9326EC7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74A65F97-A474-4C67-9D2F-F8966FC018FA}"/>
              </a:ext>
            </a:extLst>
          </p:cNvPr>
          <p:cNvSpPr/>
          <p:nvPr userDrawn="1"/>
        </p:nvSpPr>
        <p:spPr>
          <a:xfrm>
            <a:off x="8237913" y="6354246"/>
            <a:ext cx="31158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………..........Bölümü Tanıtımı</a:t>
            </a:r>
          </a:p>
        </p:txBody>
      </p:sp>
    </p:spTree>
    <p:extLst>
      <p:ext uri="{BB962C8B-B14F-4D97-AF65-F5344CB8AC3E}">
        <p14:creationId xmlns:p14="http://schemas.microsoft.com/office/powerpoint/2010/main" val="3550336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89AA0CA-0BA8-445F-A0A1-056C45AA4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5D6AFF2-549D-4580-9D60-43703B6D67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C6379C8-390C-42B2-881E-3E4B472E7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692075F-5AD7-4AA1-AE5F-A37316A7D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D724-3ADB-4D85-9BCD-3CDEBC6F81AD}" type="datetimeFigureOut">
              <a:rPr lang="tr-TR" smtClean="0"/>
              <a:pPr/>
              <a:t>26.05.2022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99893BF-7A3D-41C9-9529-1A3891716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424BBA5-280B-417E-9A34-8575682CB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EF98-1831-4FE9-B3D1-D843B8C469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689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C35440A-D398-473A-99B2-E81971C61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066C99D-D488-4927-97FA-4D9255C57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6C9D4C1-69D7-48C9-B50A-AE4EBF538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D724-3ADB-4D85-9BCD-3CDEBC6F81AD}" type="datetimeFigureOut">
              <a:rPr lang="tr-TR" smtClean="0"/>
              <a:pPr/>
              <a:t>26.05.2022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A5A6BDB-2B30-4B03-B325-1F4450F41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9016B54-625F-463F-967F-90E88959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EF98-1831-4FE9-B3D1-D843B8C469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2227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0548647-D907-48D4-9655-E818BC1040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A7893DE-6CF0-4722-BE51-9E680F54F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5D08CFB-A7B9-48D4-9A7D-1ADE6FFF7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D724-3ADB-4D85-9BCD-3CDEBC6F81AD}" type="datetimeFigureOut">
              <a:rPr lang="tr-TR" smtClean="0"/>
              <a:pPr/>
              <a:t>26.05.2022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FF40EA7-E550-423A-A706-DA30CEDEA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B62A895-09BB-4613-A70C-C948C391B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EF98-1831-4FE9-B3D1-D843B8C469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9107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8AAB-0022-4070-AD60-8CC6F3B8CAB9}" type="datetimeFigureOut">
              <a:rPr lang="tr-TR" smtClean="0"/>
              <a:pPr/>
              <a:t>26.05.2022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AF6A-24E3-4329-867B-2F3DC0567F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428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8AAB-0022-4070-AD60-8CC6F3B8CAB9}" type="datetimeFigureOut">
              <a:rPr lang="tr-TR" smtClean="0"/>
              <a:pPr/>
              <a:t>26.05.2022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AF6A-24E3-4329-867B-2F3DC0567F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645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8AAB-0022-4070-AD60-8CC6F3B8CAB9}" type="datetimeFigureOut">
              <a:rPr lang="tr-TR" smtClean="0"/>
              <a:pPr/>
              <a:t>26.05.2022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AF6A-24E3-4329-867B-2F3DC0567F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862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8AAB-0022-4070-AD60-8CC6F3B8CAB9}" type="datetimeFigureOut">
              <a:rPr lang="tr-TR" smtClean="0"/>
              <a:pPr/>
              <a:t>26.05.2022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AF6A-24E3-4329-867B-2F3DC0567F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917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8AAB-0022-4070-AD60-8CC6F3B8CAB9}" type="datetimeFigureOut">
              <a:rPr lang="tr-TR" smtClean="0"/>
              <a:pPr/>
              <a:t>26.05.2022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AF6A-24E3-4329-867B-2F3DC0567F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9175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8AAB-0022-4070-AD60-8CC6F3B8CAB9}" type="datetimeFigureOut">
              <a:rPr lang="tr-TR" smtClean="0"/>
              <a:pPr/>
              <a:t>26.05.2022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AF6A-24E3-4329-867B-2F3DC0567F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136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8AAB-0022-4070-AD60-8CC6F3B8CAB9}" type="datetimeFigureOut">
              <a:rPr lang="tr-TR" smtClean="0"/>
              <a:pPr/>
              <a:t>26.05.2022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AF6A-24E3-4329-867B-2F3DC0567F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24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F8AAB-0022-4070-AD60-8CC6F3B8CAB9}" type="datetimeFigureOut">
              <a:rPr lang="tr-TR" smtClean="0"/>
              <a:pPr/>
              <a:t>26.05.2022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5AF6A-24E3-4329-867B-2F3DC0567F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359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2A88A65B-5453-4D48-A02A-9D43BF9A8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6DCF2A9-E46D-4A38-B5B2-9A6316431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32E5503-87B3-4EFA-81CF-2A5D9E0559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ED724-3ADB-4D85-9BCD-3CDEBC6F81AD}" type="datetimeFigureOut">
              <a:rPr lang="tr-TR" smtClean="0"/>
              <a:pPr/>
              <a:t>26.05.2022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9086D0E-3BE3-4F71-B08D-977611DDB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E2CECC6-0B34-415C-A6C2-F15B30271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1EF98-1831-4FE9-B3D1-D843B8C469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169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harita.mu.edu.t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3411" y="1455758"/>
            <a:ext cx="11878888" cy="2268184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r-TR" spc="600" dirty="0">
                <a:cs typeface="Calibri" pitchFamily="34" charset="0"/>
              </a:rPr>
              <a:t>Muğla Sıtkı Koçman Üniversitesi</a:t>
            </a:r>
          </a:p>
          <a:p>
            <a:pPr algn="ctr"/>
            <a:r>
              <a:rPr lang="tr-TR" spc="600" dirty="0">
                <a:cs typeface="Calibri" pitchFamily="34" charset="0"/>
              </a:rPr>
              <a:t>Bodrum Denizcilik Meslek Yüksekokulu</a:t>
            </a:r>
            <a:r>
              <a:rPr lang="tr-TR" sz="4000" spc="600" dirty="0">
                <a:cs typeface="Calibri" pitchFamily="34" charset="0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113" y="24225"/>
            <a:ext cx="825073" cy="133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5537866" y="6237507"/>
            <a:ext cx="12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tx2"/>
                </a:solidFill>
              </a:rPr>
              <a:t>Mayıs 2022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448164" y="4169304"/>
            <a:ext cx="9745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spc="600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Calibri" pitchFamily="34" charset="0"/>
              </a:rPr>
              <a:t>Motorlu Araçlar ve Ulaştırma Teknolojileri Bölümü</a:t>
            </a:r>
          </a:p>
        </p:txBody>
      </p:sp>
    </p:spTree>
    <p:extLst>
      <p:ext uri="{BB962C8B-B14F-4D97-AF65-F5344CB8AC3E}">
        <p14:creationId xmlns:p14="http://schemas.microsoft.com/office/powerpoint/2010/main" val="217692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43606" y="175939"/>
            <a:ext cx="10515600" cy="1325563"/>
          </a:xfrm>
        </p:spPr>
        <p:txBody>
          <a:bodyPr>
            <a:normAutofit/>
          </a:bodyPr>
          <a:lstStyle/>
          <a:p>
            <a:r>
              <a:rPr lang="tr-TR" sz="4000" dirty="0">
                <a:latin typeface="Arial Black" panose="020B0A04020102020204" pitchFamily="34" charset="0"/>
              </a:rPr>
              <a:t>Akademik Personel</a:t>
            </a:r>
          </a:p>
        </p:txBody>
      </p:sp>
      <p:grpSp>
        <p:nvGrpSpPr>
          <p:cNvPr id="4" name="Grup 3"/>
          <p:cNvGrpSpPr/>
          <p:nvPr/>
        </p:nvGrpSpPr>
        <p:grpSpPr>
          <a:xfrm>
            <a:off x="0" y="0"/>
            <a:ext cx="4933950" cy="1487055"/>
            <a:chOff x="69210" y="228021"/>
            <a:chExt cx="4933950" cy="1487055"/>
          </a:xfrm>
        </p:grpSpPr>
        <p:sp>
          <p:nvSpPr>
            <p:cNvPr id="5" name="L-Şekli 4"/>
            <p:cNvSpPr/>
            <p:nvPr/>
          </p:nvSpPr>
          <p:spPr>
            <a:xfrm rot="5400000">
              <a:off x="402334" y="-105103"/>
              <a:ext cx="1003418" cy="1669665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7E6589"/>
            </a:solidFill>
            <a:ln>
              <a:solidFill>
                <a:srgbClr val="7E6589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Serbest Form 5"/>
            <p:cNvSpPr/>
            <p:nvPr/>
          </p:nvSpPr>
          <p:spPr>
            <a:xfrm>
              <a:off x="234838" y="393766"/>
              <a:ext cx="4768322" cy="1321310"/>
            </a:xfrm>
            <a:custGeom>
              <a:avLst/>
              <a:gdLst>
                <a:gd name="connsiteX0" fmla="*/ 0 w 1507383"/>
                <a:gd name="connsiteY0" fmla="*/ 0 h 1321310"/>
                <a:gd name="connsiteX1" fmla="*/ 1507383 w 1507383"/>
                <a:gd name="connsiteY1" fmla="*/ 0 h 1321310"/>
                <a:gd name="connsiteX2" fmla="*/ 1507383 w 1507383"/>
                <a:gd name="connsiteY2" fmla="*/ 1321310 h 1321310"/>
                <a:gd name="connsiteX3" fmla="*/ 0 w 1507383"/>
                <a:gd name="connsiteY3" fmla="*/ 1321310 h 1321310"/>
                <a:gd name="connsiteX4" fmla="*/ 0 w 1507383"/>
                <a:gd name="connsiteY4" fmla="*/ 0 h 1321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383" h="1321310">
                  <a:moveTo>
                    <a:pt x="0" y="0"/>
                  </a:moveTo>
                  <a:lnTo>
                    <a:pt x="1507383" y="0"/>
                  </a:lnTo>
                  <a:lnTo>
                    <a:pt x="1507383" y="1321310"/>
                  </a:lnTo>
                  <a:lnTo>
                    <a:pt x="0" y="13213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t" anchorCtr="0">
              <a:noAutofit/>
            </a:bodyPr>
            <a:lstStyle/>
            <a:p>
              <a:pPr lvl="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3600" kern="12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813" y="0"/>
            <a:ext cx="825073" cy="133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549" y="1190915"/>
            <a:ext cx="9863781" cy="4986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8012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ynı Yanın Köşesi Yuvarlatılmış Dikdörtgen 12"/>
          <p:cNvSpPr/>
          <p:nvPr/>
        </p:nvSpPr>
        <p:spPr>
          <a:xfrm>
            <a:off x="2891117" y="1786291"/>
            <a:ext cx="6978254" cy="914400"/>
          </a:xfrm>
          <a:prstGeom prst="round2Same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>
                <a:solidFill>
                  <a:schemeClr val="tx1"/>
                </a:solidFill>
              </a:rPr>
              <a:t>http://bodrummaut</a:t>
            </a:r>
            <a:r>
              <a:rPr lang="tr-TR" sz="2800" b="1" dirty="0">
                <a:solidFill>
                  <a:schemeClr val="tx1"/>
                </a:solidFill>
              </a:rPr>
              <a:t>.mu.edu.tr</a:t>
            </a:r>
          </a:p>
          <a:p>
            <a:pPr algn="ctr"/>
            <a:endParaRPr lang="tr-TR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1637730" y="239510"/>
            <a:ext cx="2722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>
                <a:latin typeface="Arial Black" panose="020B0A04020102020204" pitchFamily="34" charset="0"/>
              </a:rPr>
              <a:t>İLETİŞİM</a:t>
            </a:r>
          </a:p>
        </p:txBody>
      </p:sp>
      <p:sp>
        <p:nvSpPr>
          <p:cNvPr id="2" name="Rectangle 1"/>
          <p:cNvSpPr/>
          <p:nvPr/>
        </p:nvSpPr>
        <p:spPr>
          <a:xfrm>
            <a:off x="1654280" y="6273225"/>
            <a:ext cx="92682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i="1" dirty="0"/>
              <a:t>İletişim: Muğla Sıtkı Koçman Üniversitesi  </a:t>
            </a:r>
          </a:p>
          <a:p>
            <a:r>
              <a:rPr lang="tr-TR" sz="1600" i="1" dirty="0"/>
              <a:t>48000 Kötekli/Muğla |Tel: + 90 (252) 211-4981 </a:t>
            </a:r>
          </a:p>
        </p:txBody>
      </p:sp>
      <p:pic>
        <p:nvPicPr>
          <p:cNvPr id="5" name="Picture 2" descr="https://cdn.thinglink.me/api/image/662605069589413890/1240/10/scaletowidth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427" y="1731100"/>
            <a:ext cx="1116020" cy="103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si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7" y="5143500"/>
            <a:ext cx="60118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Dikdörtgen"/>
          <p:cNvSpPr/>
          <p:nvPr/>
        </p:nvSpPr>
        <p:spPr>
          <a:xfrm>
            <a:off x="3069020" y="295309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err="1"/>
              <a:t>Muğla</a:t>
            </a:r>
            <a:r>
              <a:rPr lang="en-US" dirty="0"/>
              <a:t> </a:t>
            </a:r>
            <a:r>
              <a:rPr lang="en-US" dirty="0" err="1"/>
              <a:t>Sıtkı</a:t>
            </a:r>
            <a:r>
              <a:rPr lang="en-US" dirty="0"/>
              <a:t> </a:t>
            </a:r>
            <a:r>
              <a:rPr lang="en-US" dirty="0" err="1"/>
              <a:t>Koçman</a:t>
            </a:r>
            <a:r>
              <a:rPr lang="en-US" dirty="0"/>
              <a:t> </a:t>
            </a:r>
            <a:r>
              <a:rPr lang="en-US" dirty="0" err="1"/>
              <a:t>Üniversitesi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Bodrum</a:t>
            </a:r>
            <a:r>
              <a:rPr lang="en-US" dirty="0"/>
              <a:t> </a:t>
            </a:r>
            <a:r>
              <a:rPr lang="en-US" dirty="0" err="1"/>
              <a:t>Denizcilik</a:t>
            </a:r>
            <a:r>
              <a:rPr lang="en-US" dirty="0"/>
              <a:t> </a:t>
            </a:r>
            <a:r>
              <a:rPr lang="en-US" dirty="0" err="1"/>
              <a:t>Meslek</a:t>
            </a:r>
            <a:r>
              <a:rPr lang="en-US" dirty="0"/>
              <a:t> </a:t>
            </a:r>
            <a:r>
              <a:rPr lang="en-US" dirty="0" err="1"/>
              <a:t>Yüksekokulu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Ortakent</a:t>
            </a:r>
            <a:r>
              <a:rPr lang="en-US" dirty="0"/>
              <a:t> </a:t>
            </a:r>
            <a:r>
              <a:rPr lang="en-US" dirty="0" err="1"/>
              <a:t>Yerleşkesi</a:t>
            </a:r>
            <a:r>
              <a:rPr lang="en-US" dirty="0"/>
              <a:t> 48420 </a:t>
            </a:r>
            <a:r>
              <a:rPr lang="en-US" dirty="0" err="1"/>
              <a:t>Bodrum</a:t>
            </a:r>
            <a:r>
              <a:rPr lang="en-US" dirty="0"/>
              <a:t>/MUĞLA</a:t>
            </a:r>
            <a:br>
              <a:rPr lang="en-US" dirty="0"/>
            </a:br>
            <a:r>
              <a:rPr lang="en-US" dirty="0"/>
              <a:t>Tel: +90 (252) 211 4981 Fax: + 90 (252) 211 4979</a:t>
            </a:r>
            <a:br>
              <a:rPr lang="en-US" dirty="0"/>
            </a:br>
            <a:r>
              <a:rPr lang="en-US" dirty="0"/>
              <a:t>e-mail: bdmyo@mu.edu.tr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813" y="0"/>
            <a:ext cx="825073" cy="133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51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2787" y="1451010"/>
            <a:ext cx="5412279" cy="4540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dirty="0"/>
              <a:t>Motorlu Araçlar ve Ulaştırma Teknolojileri Bölümü</a:t>
            </a:r>
            <a:r>
              <a:rPr lang="en-US" dirty="0"/>
              <a:t>, </a:t>
            </a:r>
            <a:r>
              <a:rPr lang="en-US" dirty="0" err="1"/>
              <a:t>Muğla</a:t>
            </a:r>
            <a:r>
              <a:rPr lang="en-US" dirty="0"/>
              <a:t> </a:t>
            </a:r>
            <a:r>
              <a:rPr lang="en-US" dirty="0" err="1"/>
              <a:t>Sıtkı</a:t>
            </a:r>
            <a:r>
              <a:rPr lang="en-US" dirty="0"/>
              <a:t> </a:t>
            </a:r>
            <a:r>
              <a:rPr lang="en-US" dirty="0" err="1"/>
              <a:t>Koçman</a:t>
            </a:r>
            <a:r>
              <a:rPr lang="en-US" dirty="0"/>
              <a:t> </a:t>
            </a:r>
            <a:r>
              <a:rPr lang="en-US" dirty="0" err="1"/>
              <a:t>Üniversitesi'ne</a:t>
            </a:r>
            <a:r>
              <a:rPr lang="en-US" dirty="0"/>
              <a:t> </a:t>
            </a:r>
            <a:r>
              <a:rPr lang="en-US" dirty="0" err="1"/>
              <a:t>bağlı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Bodrum</a:t>
            </a:r>
            <a:r>
              <a:rPr lang="en-US" dirty="0"/>
              <a:t> </a:t>
            </a:r>
            <a:r>
              <a:rPr lang="en-US" dirty="0" err="1"/>
              <a:t>Ortakent</a:t>
            </a:r>
            <a:r>
              <a:rPr lang="en-US" dirty="0"/>
              <a:t> </a:t>
            </a:r>
            <a:r>
              <a:rPr lang="en-US" dirty="0" err="1"/>
              <a:t>Yerleşkesinde</a:t>
            </a:r>
            <a:r>
              <a:rPr lang="en-US" dirty="0"/>
              <a:t>, 2011 </a:t>
            </a:r>
            <a:r>
              <a:rPr lang="en-US" dirty="0" err="1"/>
              <a:t>yılında</a:t>
            </a:r>
            <a:r>
              <a:rPr lang="en-US" dirty="0"/>
              <a:t> YÖK </a:t>
            </a:r>
            <a:r>
              <a:rPr lang="en-US" dirty="0" err="1"/>
              <a:t>onayı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tr-TR" dirty="0"/>
              <a:t> kurulan</a:t>
            </a:r>
            <a:r>
              <a:rPr lang="en-US" dirty="0"/>
              <a:t> </a:t>
            </a:r>
            <a:r>
              <a:rPr lang="en-US" dirty="0" err="1"/>
              <a:t>Bodrum</a:t>
            </a:r>
            <a:r>
              <a:rPr lang="en-US" dirty="0"/>
              <a:t> </a:t>
            </a:r>
            <a:r>
              <a:rPr lang="en-US" dirty="0" err="1"/>
              <a:t>Denizcilik</a:t>
            </a:r>
            <a:r>
              <a:rPr lang="en-US" dirty="0"/>
              <a:t> </a:t>
            </a:r>
            <a:r>
              <a:rPr lang="en-US" dirty="0" err="1"/>
              <a:t>Meslek</a:t>
            </a:r>
            <a:r>
              <a:rPr lang="en-US" dirty="0"/>
              <a:t> </a:t>
            </a:r>
            <a:r>
              <a:rPr lang="en-US" dirty="0" err="1"/>
              <a:t>Yüksekokulu</a:t>
            </a:r>
            <a:r>
              <a:rPr lang="tr-TR" dirty="0"/>
              <a:t> bünyesinde</a:t>
            </a:r>
            <a:r>
              <a:rPr lang="en-US" dirty="0"/>
              <a:t> </a:t>
            </a:r>
            <a:r>
              <a:rPr lang="tr-TR" dirty="0"/>
              <a:t>bulunmaktadır</a:t>
            </a:r>
            <a:r>
              <a:rPr lang="en-US" dirty="0"/>
              <a:t>.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2012-2013 </a:t>
            </a:r>
            <a:r>
              <a:rPr lang="tr-TR" dirty="0"/>
              <a:t>yılında bu bölüme bağlı olarak Gemi İnşaatı Programı </a:t>
            </a:r>
            <a:r>
              <a:rPr lang="en-US" dirty="0" err="1"/>
              <a:t>açılmış</a:t>
            </a:r>
            <a:r>
              <a:rPr lang="en-US" dirty="0"/>
              <a:t> </a:t>
            </a:r>
            <a:r>
              <a:rPr lang="en-US" dirty="0" err="1"/>
              <a:t>olup</a:t>
            </a:r>
            <a:r>
              <a:rPr lang="en-US" dirty="0"/>
              <a:t>, </a:t>
            </a:r>
            <a:r>
              <a:rPr lang="tr-TR" dirty="0"/>
              <a:t>ilk öğrenci alımı </a:t>
            </a:r>
            <a:r>
              <a:rPr lang="en-US" dirty="0"/>
              <a:t>20</a:t>
            </a:r>
            <a:r>
              <a:rPr lang="tr-TR" dirty="0"/>
              <a:t>20</a:t>
            </a:r>
            <a:r>
              <a:rPr lang="en-US" dirty="0"/>
              <a:t>-20</a:t>
            </a:r>
            <a:r>
              <a:rPr lang="tr-TR" dirty="0"/>
              <a:t>21</a:t>
            </a:r>
            <a:r>
              <a:rPr lang="en-US" dirty="0"/>
              <a:t> </a:t>
            </a:r>
            <a:r>
              <a:rPr lang="en-US" dirty="0" err="1"/>
              <a:t>eğitim-öğretim</a:t>
            </a:r>
            <a:r>
              <a:rPr lang="en-US" dirty="0"/>
              <a:t> </a:t>
            </a:r>
            <a:r>
              <a:rPr lang="tr-TR" dirty="0"/>
              <a:t>döneminde </a:t>
            </a:r>
            <a:r>
              <a:rPr lang="tr-TR" dirty="0" smtClean="0"/>
              <a:t>yapılmıştır.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6353" y="264205"/>
            <a:ext cx="10794547" cy="1088345"/>
          </a:xfrm>
        </p:spPr>
        <p:txBody>
          <a:bodyPr>
            <a:noAutofit/>
          </a:bodyPr>
          <a:lstStyle/>
          <a:p>
            <a:pPr algn="ctr"/>
            <a:r>
              <a:rPr lang="tr-TR" sz="2800" dirty="0">
                <a:solidFill>
                  <a:schemeClr val="accent2"/>
                </a:solidFill>
                <a:latin typeface="Arial Black" panose="020B0A04020102020204" pitchFamily="34" charset="0"/>
              </a:rPr>
              <a:t>Motorlu Araçlar ve Ulaştırma Teknolojileri Bölümü Tarihçe</a:t>
            </a:r>
            <a:endParaRPr lang="tr-TR" sz="32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Grup 3"/>
          <p:cNvGrpSpPr/>
          <p:nvPr/>
        </p:nvGrpSpPr>
        <p:grpSpPr>
          <a:xfrm>
            <a:off x="0" y="0"/>
            <a:ext cx="4933950" cy="1487055"/>
            <a:chOff x="69210" y="228021"/>
            <a:chExt cx="4933950" cy="1487055"/>
          </a:xfrm>
        </p:grpSpPr>
        <p:sp>
          <p:nvSpPr>
            <p:cNvPr id="5" name="L-Şekli 4"/>
            <p:cNvSpPr/>
            <p:nvPr/>
          </p:nvSpPr>
          <p:spPr>
            <a:xfrm rot="5400000">
              <a:off x="402334" y="-105103"/>
              <a:ext cx="1003418" cy="1669665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Serbest Form 5"/>
            <p:cNvSpPr/>
            <p:nvPr/>
          </p:nvSpPr>
          <p:spPr>
            <a:xfrm>
              <a:off x="234838" y="393766"/>
              <a:ext cx="4768322" cy="1321310"/>
            </a:xfrm>
            <a:custGeom>
              <a:avLst/>
              <a:gdLst>
                <a:gd name="connsiteX0" fmla="*/ 0 w 1507383"/>
                <a:gd name="connsiteY0" fmla="*/ 0 h 1321310"/>
                <a:gd name="connsiteX1" fmla="*/ 1507383 w 1507383"/>
                <a:gd name="connsiteY1" fmla="*/ 0 h 1321310"/>
                <a:gd name="connsiteX2" fmla="*/ 1507383 w 1507383"/>
                <a:gd name="connsiteY2" fmla="*/ 1321310 h 1321310"/>
                <a:gd name="connsiteX3" fmla="*/ 0 w 1507383"/>
                <a:gd name="connsiteY3" fmla="*/ 1321310 h 1321310"/>
                <a:gd name="connsiteX4" fmla="*/ 0 w 1507383"/>
                <a:gd name="connsiteY4" fmla="*/ 0 h 1321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383" h="1321310">
                  <a:moveTo>
                    <a:pt x="0" y="0"/>
                  </a:moveTo>
                  <a:lnTo>
                    <a:pt x="1507383" y="0"/>
                  </a:lnTo>
                  <a:lnTo>
                    <a:pt x="1507383" y="1321310"/>
                  </a:lnTo>
                  <a:lnTo>
                    <a:pt x="0" y="13213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t" anchorCtr="0">
              <a:noAutofit/>
            </a:bodyPr>
            <a:lstStyle/>
            <a:p>
              <a:pPr lvl="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3600" kern="12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25066" y="3276600"/>
            <a:ext cx="636693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813" y="0"/>
            <a:ext cx="825073" cy="133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078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accent2">
                    <a:lumMod val="50000"/>
                  </a:schemeClr>
                </a:solidFill>
              </a:rPr>
              <a:t>Akademik Personel Sayıları</a:t>
            </a:r>
          </a:p>
          <a:p>
            <a:pPr lvl="1"/>
            <a:r>
              <a:rPr lang="tr-TR" sz="2800" dirty="0"/>
              <a:t>Bölümümüzde </a:t>
            </a:r>
            <a:r>
              <a:rPr lang="tr-TR" sz="2800" dirty="0" smtClean="0"/>
              <a:t>2 </a:t>
            </a:r>
            <a:r>
              <a:rPr lang="tr-TR" sz="2800" dirty="0"/>
              <a:t>adet Dr. </a:t>
            </a:r>
            <a:r>
              <a:rPr lang="tr-TR" sz="2800" dirty="0" smtClean="0"/>
              <a:t>Öğretim </a:t>
            </a:r>
            <a:r>
              <a:rPr lang="tr-TR" sz="2800" dirty="0"/>
              <a:t>Üyesi ve </a:t>
            </a:r>
            <a:r>
              <a:rPr lang="tr-TR" sz="2800" dirty="0" smtClean="0"/>
              <a:t>2 </a:t>
            </a:r>
            <a:r>
              <a:rPr lang="tr-TR" sz="2800" dirty="0"/>
              <a:t>adet </a:t>
            </a:r>
            <a:r>
              <a:rPr lang="tr-TR" sz="2800" dirty="0" smtClean="0"/>
              <a:t>Dr. Öğretim </a:t>
            </a:r>
            <a:r>
              <a:rPr lang="tr-TR" sz="2800" dirty="0"/>
              <a:t>Görevlisi bulunmaktadır.</a:t>
            </a:r>
          </a:p>
          <a:p>
            <a:r>
              <a:rPr lang="tr-TR" sz="3200" dirty="0">
                <a:solidFill>
                  <a:srgbClr val="843C0C"/>
                </a:solidFill>
              </a:rPr>
              <a:t>Öğrenci Sayısı </a:t>
            </a:r>
          </a:p>
          <a:p>
            <a:pPr lvl="1"/>
            <a:r>
              <a:rPr lang="tr-TR" sz="2800" dirty="0" smtClean="0"/>
              <a:t>Bölümümüz </a:t>
            </a:r>
            <a:r>
              <a:rPr lang="tr-TR" sz="2800" dirty="0"/>
              <a:t>Gemi İnşaatı Programına ilk defa 2020-2021 Eğitim Öğretim Döneminde </a:t>
            </a:r>
            <a:r>
              <a:rPr lang="tr-TR" sz="2800" dirty="0" smtClean="0"/>
              <a:t>öğrenci </a:t>
            </a:r>
            <a:r>
              <a:rPr lang="tr-TR" sz="2800" dirty="0"/>
              <a:t>alımı </a:t>
            </a:r>
            <a:r>
              <a:rPr lang="tr-TR" sz="2800" dirty="0" smtClean="0"/>
              <a:t>yapılmış olup toplam 2021 yılı itibarıyla 44 öğrencisi bulunmaktadır.</a:t>
            </a:r>
            <a:endParaRPr lang="tr-TR" sz="2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tr-TR" sz="3200" dirty="0">
                <a:solidFill>
                  <a:schemeClr val="accent2">
                    <a:lumMod val="50000"/>
                  </a:schemeClr>
                </a:solidFill>
              </a:rPr>
              <a:t>Eğitim Düzeyi</a:t>
            </a:r>
          </a:p>
          <a:p>
            <a:pPr lvl="1"/>
            <a:r>
              <a:rPr lang="tr-TR" sz="2800" dirty="0">
                <a:solidFill>
                  <a:prstClr val="black"/>
                </a:solidFill>
              </a:rPr>
              <a:t>Bölümümüzde ön lisans düzeyinde eğitim verilmektedir.</a:t>
            </a:r>
            <a:endParaRPr lang="tr-TR" sz="2800" dirty="0">
              <a:solidFill>
                <a:srgbClr val="ED7D31">
                  <a:lumMod val="50000"/>
                </a:srgbClr>
              </a:solidFill>
            </a:endParaRPr>
          </a:p>
          <a:p>
            <a:endParaRPr lang="tr-TR" sz="3200" dirty="0"/>
          </a:p>
          <a:p>
            <a:pPr marL="0" indent="0">
              <a:buNone/>
            </a:pPr>
            <a:endParaRPr lang="tr-TR" sz="3200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813" y="0"/>
            <a:ext cx="825073" cy="133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072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24781" y="1965434"/>
            <a:ext cx="10900267" cy="3598151"/>
          </a:xfrm>
        </p:spPr>
        <p:txBody>
          <a:bodyPr>
            <a:noAutofit/>
          </a:bodyPr>
          <a:lstStyle/>
          <a:p>
            <a:pPr algn="just"/>
            <a:r>
              <a:rPr lang="en-US" sz="2800" b="0" dirty="0" err="1"/>
              <a:t>Motorlu</a:t>
            </a:r>
            <a:r>
              <a:rPr lang="en-US" sz="2800" b="0" dirty="0"/>
              <a:t> </a:t>
            </a:r>
            <a:r>
              <a:rPr lang="en-US" sz="2800" b="0" dirty="0" err="1"/>
              <a:t>Araçlar</a:t>
            </a:r>
            <a:r>
              <a:rPr lang="en-US" sz="2800" b="0" dirty="0"/>
              <a:t> </a:t>
            </a:r>
            <a:r>
              <a:rPr lang="en-US" sz="2800" b="0" dirty="0" err="1"/>
              <a:t>ve</a:t>
            </a:r>
            <a:r>
              <a:rPr lang="en-US" sz="2800" b="0" dirty="0"/>
              <a:t> </a:t>
            </a:r>
            <a:r>
              <a:rPr lang="en-US" sz="2800" b="0" dirty="0" err="1"/>
              <a:t>Ulaştırma</a:t>
            </a:r>
            <a:r>
              <a:rPr lang="en-US" sz="2800" b="0" dirty="0"/>
              <a:t> </a:t>
            </a:r>
            <a:r>
              <a:rPr lang="en-US" sz="2800" b="0" dirty="0" err="1"/>
              <a:t>Teknolojileri</a:t>
            </a:r>
            <a:r>
              <a:rPr lang="en-US" sz="2800" b="0" dirty="0"/>
              <a:t> </a:t>
            </a:r>
            <a:r>
              <a:rPr lang="en-US" sz="2800" b="0" dirty="0" err="1"/>
              <a:t>Bölümü'nde</a:t>
            </a:r>
            <a:r>
              <a:rPr lang="en-US" sz="2800" b="0" dirty="0"/>
              <a:t> </a:t>
            </a:r>
            <a:r>
              <a:rPr lang="en-US" sz="2800" dirty="0" err="1"/>
              <a:t>Gemi</a:t>
            </a:r>
            <a:r>
              <a:rPr lang="en-US" sz="2800" dirty="0"/>
              <a:t> </a:t>
            </a:r>
            <a:r>
              <a:rPr lang="en-US" sz="2800" dirty="0" err="1"/>
              <a:t>İnşaatı</a:t>
            </a:r>
            <a:r>
              <a:rPr lang="en-US" sz="2800" dirty="0"/>
              <a:t> </a:t>
            </a:r>
            <a:r>
              <a:rPr lang="en-US" sz="2800" dirty="0" err="1"/>
              <a:t>Programı</a:t>
            </a:r>
            <a:r>
              <a:rPr lang="en-US" sz="2800" b="0" dirty="0"/>
              <a:t> </a:t>
            </a:r>
            <a:r>
              <a:rPr lang="en-US" sz="2800" b="0" dirty="0" err="1"/>
              <a:t>yer</a:t>
            </a:r>
            <a:r>
              <a:rPr lang="en-US" sz="2800" b="0" dirty="0"/>
              <a:t> </a:t>
            </a:r>
            <a:r>
              <a:rPr lang="en-US" sz="2800" b="0" dirty="0" err="1"/>
              <a:t>almaktadır</a:t>
            </a:r>
            <a:r>
              <a:rPr lang="en-US" sz="2800" b="0" dirty="0"/>
              <a:t>.</a:t>
            </a:r>
            <a:r>
              <a:rPr lang="tr-TR" sz="2800" b="0" dirty="0"/>
              <a:t> </a:t>
            </a:r>
          </a:p>
          <a:p>
            <a:pPr algn="just"/>
            <a:r>
              <a:rPr lang="en-US" sz="2800" dirty="0"/>
              <a:t/>
            </a:r>
            <a:br>
              <a:rPr lang="en-US" sz="2800" dirty="0"/>
            </a:br>
            <a:r>
              <a:rPr lang="en-US" sz="2800" b="0" dirty="0" err="1"/>
              <a:t>Ülkemizde</a:t>
            </a:r>
            <a:r>
              <a:rPr lang="en-US" sz="2800" b="0" dirty="0"/>
              <a:t> </a:t>
            </a:r>
            <a:r>
              <a:rPr lang="en-US" sz="2800" b="0" dirty="0" err="1"/>
              <a:t>özellikle</a:t>
            </a:r>
            <a:r>
              <a:rPr lang="en-US" sz="2800" b="0" dirty="0"/>
              <a:t> son </a:t>
            </a:r>
            <a:r>
              <a:rPr lang="en-US" sz="2800" b="0" dirty="0" err="1"/>
              <a:t>yıllarda</a:t>
            </a:r>
            <a:r>
              <a:rPr lang="en-US" sz="2800" b="0" dirty="0"/>
              <a:t> </a:t>
            </a:r>
            <a:r>
              <a:rPr lang="en-US" sz="2800" b="0" dirty="0" err="1"/>
              <a:t>gemi</a:t>
            </a:r>
            <a:r>
              <a:rPr lang="en-US" sz="2800" b="0" dirty="0"/>
              <a:t> </a:t>
            </a:r>
            <a:r>
              <a:rPr lang="en-US" sz="2800" b="0" dirty="0" err="1"/>
              <a:t>tasarımı</a:t>
            </a:r>
            <a:r>
              <a:rPr lang="en-US" sz="2800" b="0" dirty="0"/>
              <a:t>, </a:t>
            </a:r>
            <a:r>
              <a:rPr lang="en-US" sz="2800" b="0" dirty="0" err="1"/>
              <a:t>gemi</a:t>
            </a:r>
            <a:r>
              <a:rPr lang="en-US" sz="2800" b="0" dirty="0"/>
              <a:t> </a:t>
            </a:r>
            <a:r>
              <a:rPr lang="en-US" sz="2800" b="0" dirty="0" err="1"/>
              <a:t>inşaatı</a:t>
            </a:r>
            <a:r>
              <a:rPr lang="en-US" sz="2800" b="0" dirty="0"/>
              <a:t>, </a:t>
            </a:r>
            <a:r>
              <a:rPr lang="en-US" sz="2800" b="0" dirty="0" err="1"/>
              <a:t>gemi</a:t>
            </a:r>
            <a:r>
              <a:rPr lang="en-US" sz="2800" b="0" dirty="0"/>
              <a:t> </a:t>
            </a:r>
            <a:r>
              <a:rPr lang="en-US" sz="2800" b="0" dirty="0" err="1"/>
              <a:t>bakımı</a:t>
            </a:r>
            <a:r>
              <a:rPr lang="en-US" sz="2800" b="0" dirty="0"/>
              <a:t> </a:t>
            </a:r>
            <a:r>
              <a:rPr lang="en-US" sz="2800" b="0" dirty="0" err="1"/>
              <a:t>ve</a:t>
            </a:r>
            <a:r>
              <a:rPr lang="en-US" sz="2800" b="0" dirty="0"/>
              <a:t> </a:t>
            </a:r>
            <a:r>
              <a:rPr lang="en-US" sz="2800" b="0" dirty="0" err="1"/>
              <a:t>onarımı</a:t>
            </a:r>
            <a:r>
              <a:rPr lang="en-US" sz="2800" b="0" dirty="0"/>
              <a:t> </a:t>
            </a:r>
            <a:r>
              <a:rPr lang="en-US" sz="2800" b="0" dirty="0" err="1"/>
              <a:t>alanlarında</a:t>
            </a:r>
            <a:r>
              <a:rPr lang="en-US" sz="2800" b="0" dirty="0"/>
              <a:t> </a:t>
            </a:r>
            <a:r>
              <a:rPr lang="en-US" sz="2800" b="0" dirty="0" err="1"/>
              <a:t>hizmet</a:t>
            </a:r>
            <a:r>
              <a:rPr lang="en-US" sz="2800" b="0" dirty="0"/>
              <a:t> </a:t>
            </a:r>
            <a:r>
              <a:rPr lang="en-US" sz="2800" b="0" dirty="0" err="1"/>
              <a:t>veren</a:t>
            </a:r>
            <a:r>
              <a:rPr lang="en-US" sz="2800" b="0" dirty="0"/>
              <a:t> firma </a:t>
            </a:r>
            <a:r>
              <a:rPr lang="en-US" sz="2800" b="0" dirty="0" err="1"/>
              <a:t>sayısı</a:t>
            </a:r>
            <a:r>
              <a:rPr lang="en-US" sz="2800" b="0" dirty="0"/>
              <a:t> </a:t>
            </a:r>
            <a:r>
              <a:rPr lang="en-US" sz="2800" b="0" dirty="0" err="1"/>
              <a:t>gittikçe</a:t>
            </a:r>
            <a:r>
              <a:rPr lang="en-US" sz="2800" b="0" dirty="0"/>
              <a:t> </a:t>
            </a:r>
            <a:r>
              <a:rPr lang="en-US" sz="2800" b="0" dirty="0" err="1"/>
              <a:t>artmaktadır</a:t>
            </a:r>
            <a:r>
              <a:rPr lang="en-US" sz="2800" b="0" dirty="0"/>
              <a:t>. </a:t>
            </a:r>
            <a:r>
              <a:rPr lang="en-US" sz="2800" b="0" dirty="0" err="1"/>
              <a:t>Ayrıca</a:t>
            </a:r>
            <a:r>
              <a:rPr lang="en-US" sz="2800" b="0" dirty="0"/>
              <a:t>, </a:t>
            </a:r>
            <a:r>
              <a:rPr lang="en-US" sz="2800" b="0" dirty="0" err="1"/>
              <a:t>gemi</a:t>
            </a:r>
            <a:r>
              <a:rPr lang="en-US" sz="2800" b="0" dirty="0"/>
              <a:t> </a:t>
            </a:r>
            <a:r>
              <a:rPr lang="en-US" sz="2800" b="0" dirty="0" err="1"/>
              <a:t>endüstrisinde</a:t>
            </a:r>
            <a:r>
              <a:rPr lang="en-US" sz="2800" b="0" dirty="0"/>
              <a:t> en </a:t>
            </a:r>
            <a:r>
              <a:rPr lang="en-US" sz="2800" b="0" dirty="0" err="1"/>
              <a:t>farklı</a:t>
            </a:r>
            <a:r>
              <a:rPr lang="en-US" sz="2800" b="0" dirty="0"/>
              <a:t> </a:t>
            </a:r>
            <a:r>
              <a:rPr lang="en-US" sz="2800" b="0" dirty="0" err="1"/>
              <a:t>alanlardan</a:t>
            </a:r>
            <a:r>
              <a:rPr lang="en-US" sz="2800" b="0" dirty="0"/>
              <a:t> </a:t>
            </a:r>
            <a:r>
              <a:rPr lang="en-US" sz="2800" b="0" dirty="0" err="1"/>
              <a:t>olan</a:t>
            </a:r>
            <a:r>
              <a:rPr lang="en-US" sz="2800" b="0" dirty="0"/>
              <a:t> </a:t>
            </a:r>
            <a:r>
              <a:rPr lang="en-US" sz="2800" b="0" dirty="0" err="1"/>
              <a:t>yat</a:t>
            </a:r>
            <a:r>
              <a:rPr lang="en-US" sz="2800" b="0" dirty="0"/>
              <a:t> </a:t>
            </a:r>
            <a:r>
              <a:rPr lang="en-US" sz="2800" b="0" dirty="0" err="1"/>
              <a:t>sektöründe</a:t>
            </a:r>
            <a:r>
              <a:rPr lang="en-US" sz="2800" b="0" dirty="0"/>
              <a:t> </a:t>
            </a:r>
            <a:r>
              <a:rPr lang="en-US" sz="2800" b="0" dirty="0" err="1"/>
              <a:t>Türkiye</a:t>
            </a:r>
            <a:r>
              <a:rPr lang="en-US" sz="2800" b="0" dirty="0"/>
              <a:t>, </a:t>
            </a:r>
            <a:r>
              <a:rPr lang="en-US" sz="2800" b="0" dirty="0" err="1"/>
              <a:t>yat</a:t>
            </a:r>
            <a:r>
              <a:rPr lang="en-US" sz="2800" b="0" dirty="0"/>
              <a:t> </a:t>
            </a:r>
            <a:r>
              <a:rPr lang="en-US" sz="2800" b="0" dirty="0" err="1"/>
              <a:t>tasarımı</a:t>
            </a:r>
            <a:r>
              <a:rPr lang="en-US" sz="2800" b="0" dirty="0"/>
              <a:t>, </a:t>
            </a:r>
            <a:r>
              <a:rPr lang="en-US" sz="2800" b="0" dirty="0" err="1"/>
              <a:t>yat</a:t>
            </a:r>
            <a:r>
              <a:rPr lang="en-US" sz="2800" b="0" dirty="0"/>
              <a:t> </a:t>
            </a:r>
            <a:r>
              <a:rPr lang="en-US" sz="2800" b="0" dirty="0" err="1"/>
              <a:t>inşaatı</a:t>
            </a:r>
            <a:r>
              <a:rPr lang="en-US" sz="2800" b="0" dirty="0"/>
              <a:t>, </a:t>
            </a:r>
            <a:r>
              <a:rPr lang="en-US" sz="2800" b="0" dirty="0" err="1"/>
              <a:t>yat</a:t>
            </a:r>
            <a:r>
              <a:rPr lang="en-US" sz="2800" b="0" dirty="0"/>
              <a:t> </a:t>
            </a:r>
            <a:r>
              <a:rPr lang="en-US" sz="2800" b="0" dirty="0" err="1"/>
              <a:t>bakımı</a:t>
            </a:r>
            <a:r>
              <a:rPr lang="en-US" sz="2800" b="0" dirty="0"/>
              <a:t> </a:t>
            </a:r>
            <a:r>
              <a:rPr lang="en-US" sz="2800" b="0" dirty="0" err="1"/>
              <a:t>ve</a:t>
            </a:r>
            <a:r>
              <a:rPr lang="en-US" sz="2800" b="0" dirty="0"/>
              <a:t> </a:t>
            </a:r>
            <a:r>
              <a:rPr lang="en-US" sz="2800" b="0" dirty="0" err="1"/>
              <a:t>onarımı</a:t>
            </a:r>
            <a:r>
              <a:rPr lang="en-US" sz="2800" b="0" dirty="0"/>
              <a:t> </a:t>
            </a:r>
            <a:r>
              <a:rPr lang="en-US" sz="2800" b="0" dirty="0" err="1"/>
              <a:t>konularında</a:t>
            </a:r>
            <a:r>
              <a:rPr lang="en-US" sz="2800" b="0" dirty="0"/>
              <a:t> </a:t>
            </a:r>
            <a:r>
              <a:rPr lang="en-US" sz="2800" b="0" dirty="0" err="1"/>
              <a:t>da</a:t>
            </a:r>
            <a:r>
              <a:rPr lang="en-US" sz="2800" b="0" dirty="0"/>
              <a:t> </a:t>
            </a:r>
            <a:r>
              <a:rPr lang="en-US" sz="2800" b="0" dirty="0" err="1"/>
              <a:t>dünyada</a:t>
            </a:r>
            <a:r>
              <a:rPr lang="en-US" sz="2800" b="0" dirty="0"/>
              <a:t> son </a:t>
            </a:r>
            <a:r>
              <a:rPr lang="en-US" sz="2800" b="0" dirty="0" err="1"/>
              <a:t>yıllarda</a:t>
            </a:r>
            <a:r>
              <a:rPr lang="en-US" sz="2800" b="0" dirty="0"/>
              <a:t> </a:t>
            </a:r>
            <a:r>
              <a:rPr lang="en-US" sz="2800" b="0" dirty="0" err="1"/>
              <a:t>önemli</a:t>
            </a:r>
            <a:r>
              <a:rPr lang="en-US" sz="2800" b="0" dirty="0"/>
              <a:t> </a:t>
            </a:r>
            <a:r>
              <a:rPr lang="en-US" sz="2800" b="0" dirty="0" err="1"/>
              <a:t>mevkilere</a:t>
            </a:r>
            <a:r>
              <a:rPr lang="en-US" sz="2800" b="0" dirty="0"/>
              <a:t> </a:t>
            </a:r>
            <a:r>
              <a:rPr lang="en-US" sz="2800" b="0" dirty="0" err="1"/>
              <a:t>ulaşmıştır</a:t>
            </a:r>
            <a:r>
              <a:rPr lang="en-US" sz="2800" b="0" dirty="0"/>
              <a:t>. Bu </a:t>
            </a:r>
            <a:r>
              <a:rPr lang="en-US" sz="2800" b="0" dirty="0" err="1"/>
              <a:t>bağlamda</a:t>
            </a:r>
            <a:r>
              <a:rPr lang="en-US" sz="2800" b="0" dirty="0"/>
              <a:t> </a:t>
            </a:r>
            <a:r>
              <a:rPr lang="en-US" sz="2800" b="0" dirty="0" err="1"/>
              <a:t>Gemi</a:t>
            </a:r>
            <a:r>
              <a:rPr lang="en-US" sz="2800" b="0" dirty="0"/>
              <a:t> </a:t>
            </a:r>
            <a:r>
              <a:rPr lang="en-US" sz="2800" b="0" dirty="0" err="1"/>
              <a:t>İnşaatı</a:t>
            </a:r>
            <a:r>
              <a:rPr lang="en-US" sz="2800" b="0" dirty="0"/>
              <a:t> </a:t>
            </a:r>
            <a:r>
              <a:rPr lang="en-US" sz="2800" b="0" dirty="0" err="1"/>
              <a:t>programı</a:t>
            </a:r>
            <a:r>
              <a:rPr lang="en-US" sz="2800" b="0" dirty="0"/>
              <a:t>, </a:t>
            </a:r>
            <a:r>
              <a:rPr lang="en-US" sz="2800" b="0" dirty="0" err="1"/>
              <a:t>gemi</a:t>
            </a:r>
            <a:r>
              <a:rPr lang="en-US" sz="2800" b="0" dirty="0"/>
              <a:t> </a:t>
            </a:r>
            <a:r>
              <a:rPr lang="en-US" sz="2800" b="0" dirty="0" err="1"/>
              <a:t>ve</a:t>
            </a:r>
            <a:r>
              <a:rPr lang="en-US" sz="2800" b="0" dirty="0"/>
              <a:t> </a:t>
            </a:r>
            <a:r>
              <a:rPr lang="en-US" sz="2800" b="0" dirty="0" err="1"/>
              <a:t>yatlara</a:t>
            </a:r>
            <a:r>
              <a:rPr lang="en-US" sz="2800" b="0" dirty="0"/>
              <a:t> </a:t>
            </a:r>
            <a:r>
              <a:rPr lang="en-US" sz="2800" b="0" dirty="0" err="1"/>
              <a:t>özel</a:t>
            </a:r>
            <a:r>
              <a:rPr lang="en-US" sz="2800" b="0" dirty="0"/>
              <a:t>, </a:t>
            </a:r>
            <a:r>
              <a:rPr lang="en-US" sz="2800" b="0" dirty="0" err="1"/>
              <a:t>teknik</a:t>
            </a:r>
            <a:r>
              <a:rPr lang="en-US" sz="2800" b="0" dirty="0"/>
              <a:t> </a:t>
            </a:r>
            <a:r>
              <a:rPr lang="en-US" sz="2800" b="0" dirty="0" err="1"/>
              <a:t>ve</a:t>
            </a:r>
            <a:r>
              <a:rPr lang="en-US" sz="2800" b="0" dirty="0"/>
              <a:t> </a:t>
            </a:r>
            <a:r>
              <a:rPr lang="en-US" sz="2800" b="0" dirty="0" err="1"/>
              <a:t>tasarıma</a:t>
            </a:r>
            <a:r>
              <a:rPr lang="en-US" sz="2800" b="0" dirty="0"/>
              <a:t> </a:t>
            </a:r>
            <a:r>
              <a:rPr lang="en-US" sz="2800" b="0" dirty="0" err="1"/>
              <a:t>dayalı</a:t>
            </a:r>
            <a:r>
              <a:rPr lang="en-US" sz="2800" b="0" dirty="0"/>
              <a:t> </a:t>
            </a:r>
            <a:r>
              <a:rPr lang="en-US" sz="2800" b="0" dirty="0" err="1"/>
              <a:t>bir</a:t>
            </a:r>
            <a:r>
              <a:rPr lang="en-US" sz="2800" b="0" dirty="0"/>
              <a:t> </a:t>
            </a:r>
            <a:r>
              <a:rPr lang="en-US" sz="2800" b="0" dirty="0" err="1"/>
              <a:t>müfredatın</a:t>
            </a:r>
            <a:r>
              <a:rPr lang="en-US" sz="2800" b="0" dirty="0"/>
              <a:t> </a:t>
            </a:r>
            <a:r>
              <a:rPr lang="en-US" sz="2800" b="0" dirty="0" err="1"/>
              <a:t>okutulması</a:t>
            </a:r>
            <a:r>
              <a:rPr lang="en-US" sz="2800" b="0" dirty="0"/>
              <a:t> </a:t>
            </a:r>
            <a:r>
              <a:rPr lang="en-US" sz="2800" b="0" dirty="0" err="1"/>
              <a:t>hedefiyle</a:t>
            </a:r>
            <a:r>
              <a:rPr lang="en-US" sz="2800" b="0" dirty="0"/>
              <a:t> </a:t>
            </a:r>
            <a:r>
              <a:rPr lang="en-US" sz="2800" b="0" dirty="0" err="1"/>
              <a:t>tasarlanmıştır</a:t>
            </a:r>
            <a:r>
              <a:rPr lang="en-US" sz="2800" b="0" dirty="0"/>
              <a:t>.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813" y="0"/>
            <a:ext cx="825073" cy="133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360027" y="3272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>
                <a:solidFill>
                  <a:schemeClr val="tx2"/>
                </a:solidFill>
                <a:latin typeface="Arial Black" panose="020B0A04020102020204" pitchFamily="34" charset="0"/>
              </a:rPr>
              <a:t>Bölümün Amacı</a:t>
            </a:r>
            <a:endParaRPr lang="tr-TR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0" y="0"/>
            <a:ext cx="4933950" cy="1487055"/>
            <a:chOff x="69210" y="228021"/>
            <a:chExt cx="4933950" cy="1487055"/>
          </a:xfrm>
        </p:grpSpPr>
        <p:sp>
          <p:nvSpPr>
            <p:cNvPr id="9" name="L-Şekli 8"/>
            <p:cNvSpPr/>
            <p:nvPr/>
          </p:nvSpPr>
          <p:spPr>
            <a:xfrm rot="5400000">
              <a:off x="402334" y="-105103"/>
              <a:ext cx="1003418" cy="1669665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Serbest Form 9"/>
            <p:cNvSpPr/>
            <p:nvPr/>
          </p:nvSpPr>
          <p:spPr>
            <a:xfrm>
              <a:off x="234838" y="393766"/>
              <a:ext cx="4768322" cy="1321310"/>
            </a:xfrm>
            <a:custGeom>
              <a:avLst/>
              <a:gdLst>
                <a:gd name="connsiteX0" fmla="*/ 0 w 1507383"/>
                <a:gd name="connsiteY0" fmla="*/ 0 h 1321310"/>
                <a:gd name="connsiteX1" fmla="*/ 1507383 w 1507383"/>
                <a:gd name="connsiteY1" fmla="*/ 0 h 1321310"/>
                <a:gd name="connsiteX2" fmla="*/ 1507383 w 1507383"/>
                <a:gd name="connsiteY2" fmla="*/ 1321310 h 1321310"/>
                <a:gd name="connsiteX3" fmla="*/ 0 w 1507383"/>
                <a:gd name="connsiteY3" fmla="*/ 1321310 h 1321310"/>
                <a:gd name="connsiteX4" fmla="*/ 0 w 1507383"/>
                <a:gd name="connsiteY4" fmla="*/ 0 h 1321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383" h="1321310">
                  <a:moveTo>
                    <a:pt x="0" y="0"/>
                  </a:moveTo>
                  <a:lnTo>
                    <a:pt x="1507383" y="0"/>
                  </a:lnTo>
                  <a:lnTo>
                    <a:pt x="1507383" y="1321310"/>
                  </a:lnTo>
                  <a:lnTo>
                    <a:pt x="0" y="13213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t" anchorCtr="0">
              <a:noAutofit/>
            </a:bodyPr>
            <a:lstStyle/>
            <a:p>
              <a:pPr lvl="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3600" kern="12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084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76999" y="3605469"/>
            <a:ext cx="4185336" cy="313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CEAE6BB3-78B2-4C43-AB7B-BD5EF1281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278" y="133897"/>
            <a:ext cx="10515600" cy="1325563"/>
          </a:xfrm>
        </p:spPr>
        <p:txBody>
          <a:bodyPr/>
          <a:lstStyle/>
          <a:p>
            <a:r>
              <a:rPr lang="tr-TR" dirty="0"/>
              <a:t>Gemi İnşaatı Programı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813" y="0"/>
            <a:ext cx="825073" cy="133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79791" y="1017261"/>
            <a:ext cx="5382252" cy="302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6519" y="1013512"/>
            <a:ext cx="4470056" cy="335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4410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0027" y="1814294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/>
              <a:t>	</a:t>
            </a:r>
            <a:r>
              <a:rPr lang="en-US" dirty="0" err="1"/>
              <a:t>Dünya’da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Akdeniz</a:t>
            </a:r>
            <a:r>
              <a:rPr lang="en-US" dirty="0"/>
              <a:t> </a:t>
            </a:r>
            <a:r>
              <a:rPr lang="en-US" dirty="0" err="1"/>
              <a:t>Bölgesi’nde</a:t>
            </a:r>
            <a:r>
              <a:rPr lang="en-US" dirty="0"/>
              <a:t> </a:t>
            </a:r>
            <a:r>
              <a:rPr lang="en-US" dirty="0" err="1"/>
              <a:t>gelişen</a:t>
            </a:r>
            <a:r>
              <a:rPr lang="en-US" dirty="0"/>
              <a:t>, </a:t>
            </a:r>
            <a:r>
              <a:rPr lang="en-US" dirty="0" err="1"/>
              <a:t>ülke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toplulukların</a:t>
            </a:r>
            <a:r>
              <a:rPr lang="en-US" dirty="0"/>
              <a:t> </a:t>
            </a:r>
            <a:r>
              <a:rPr lang="en-US" dirty="0" err="1"/>
              <a:t>sosyo-ekonomik</a:t>
            </a:r>
            <a:r>
              <a:rPr lang="en-US" dirty="0"/>
              <a:t> </a:t>
            </a:r>
            <a:r>
              <a:rPr lang="en-US" dirty="0" err="1"/>
              <a:t>kalkınmasında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yere</a:t>
            </a:r>
            <a:r>
              <a:rPr lang="en-US" dirty="0"/>
              <a:t> </a:t>
            </a:r>
            <a:r>
              <a:rPr lang="en-US" dirty="0" err="1"/>
              <a:t>sahip</a:t>
            </a:r>
            <a:r>
              <a:rPr lang="en-US" dirty="0"/>
              <a:t> </a:t>
            </a:r>
            <a:r>
              <a:rPr lang="en-US" dirty="0" err="1"/>
              <a:t>gemi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yat</a:t>
            </a:r>
            <a:r>
              <a:rPr lang="en-US" dirty="0"/>
              <a:t> </a:t>
            </a:r>
            <a:r>
              <a:rPr lang="en-US" dirty="0" err="1"/>
              <a:t>sektörünün</a:t>
            </a:r>
            <a:r>
              <a:rPr lang="en-US" dirty="0"/>
              <a:t> </a:t>
            </a:r>
            <a:r>
              <a:rPr lang="en-US" dirty="0" err="1"/>
              <a:t>lokomotifi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“</a:t>
            </a:r>
            <a:r>
              <a:rPr lang="en-US" dirty="0" err="1"/>
              <a:t>gemi</a:t>
            </a:r>
            <a:r>
              <a:rPr lang="en-US" dirty="0"/>
              <a:t> </a:t>
            </a:r>
            <a:r>
              <a:rPr lang="en-US" dirty="0" err="1"/>
              <a:t>inşaatı</a:t>
            </a:r>
            <a:r>
              <a:rPr lang="en-US" dirty="0"/>
              <a:t>” </a:t>
            </a:r>
            <a:r>
              <a:rPr lang="en-US" dirty="0" err="1"/>
              <a:t>alanında</a:t>
            </a:r>
            <a:r>
              <a:rPr lang="en-US" dirty="0"/>
              <a:t> </a:t>
            </a:r>
            <a:r>
              <a:rPr lang="en-US" dirty="0" err="1"/>
              <a:t>ön</a:t>
            </a:r>
            <a:r>
              <a:rPr lang="en-US" dirty="0"/>
              <a:t> </a:t>
            </a:r>
            <a:r>
              <a:rPr lang="en-US" dirty="0" err="1"/>
              <a:t>lisans</a:t>
            </a:r>
            <a:r>
              <a:rPr lang="en-US" dirty="0"/>
              <a:t> </a:t>
            </a:r>
            <a:r>
              <a:rPr lang="en-US" dirty="0" err="1"/>
              <a:t>seviyesinde</a:t>
            </a:r>
            <a:r>
              <a:rPr lang="en-US" dirty="0"/>
              <a:t> </a:t>
            </a:r>
            <a:r>
              <a:rPr lang="en-US" dirty="0" err="1"/>
              <a:t>gemi</a:t>
            </a:r>
            <a:r>
              <a:rPr lang="en-US" dirty="0"/>
              <a:t> (</a:t>
            </a:r>
            <a:r>
              <a:rPr lang="en-US" dirty="0" err="1"/>
              <a:t>yat</a:t>
            </a:r>
            <a:r>
              <a:rPr lang="en-US" dirty="0"/>
              <a:t>) </a:t>
            </a:r>
            <a:r>
              <a:rPr lang="en-US" dirty="0" err="1"/>
              <a:t>yapım</a:t>
            </a:r>
            <a:r>
              <a:rPr lang="en-US" dirty="0"/>
              <a:t>, </a:t>
            </a:r>
            <a:r>
              <a:rPr lang="en-US" dirty="0" err="1"/>
              <a:t>imalat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tasarım</a:t>
            </a:r>
            <a:r>
              <a:rPr lang="en-US" dirty="0"/>
              <a:t> </a:t>
            </a:r>
            <a:r>
              <a:rPr lang="en-US" dirty="0" err="1"/>
              <a:t>konularında</a:t>
            </a:r>
            <a:r>
              <a:rPr lang="en-US" dirty="0"/>
              <a:t> </a:t>
            </a:r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/>
              <a:t>bilgi</a:t>
            </a:r>
            <a:r>
              <a:rPr lang="en-US" dirty="0"/>
              <a:t>, </a:t>
            </a:r>
            <a:r>
              <a:rPr lang="en-US" dirty="0" err="1"/>
              <a:t>beceri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yeterlilik</a:t>
            </a:r>
            <a:r>
              <a:rPr lang="en-US" dirty="0"/>
              <a:t> </a:t>
            </a:r>
            <a:r>
              <a:rPr lang="en-US" dirty="0" err="1"/>
              <a:t>kazanan</a:t>
            </a:r>
            <a:r>
              <a:rPr lang="en-US" dirty="0"/>
              <a:t>,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mesleki</a:t>
            </a:r>
            <a:r>
              <a:rPr lang="en-US" dirty="0"/>
              <a:t> </a:t>
            </a:r>
            <a:r>
              <a:rPr lang="en-US" dirty="0" err="1"/>
              <a:t>donanıma</a:t>
            </a:r>
            <a:r>
              <a:rPr lang="en-US" dirty="0"/>
              <a:t> </a:t>
            </a:r>
            <a:r>
              <a:rPr lang="en-US" dirty="0" err="1"/>
              <a:t>sahip</a:t>
            </a:r>
            <a:r>
              <a:rPr lang="en-US" dirty="0"/>
              <a:t> </a:t>
            </a:r>
            <a:r>
              <a:rPr lang="en-US" dirty="0" err="1"/>
              <a:t>nitelikli</a:t>
            </a:r>
            <a:r>
              <a:rPr lang="en-US" dirty="0"/>
              <a:t> </a:t>
            </a:r>
            <a:r>
              <a:rPr lang="en-US" dirty="0" err="1"/>
              <a:t>eleman</a:t>
            </a:r>
            <a:r>
              <a:rPr lang="en-US" dirty="0"/>
              <a:t> </a:t>
            </a:r>
            <a:r>
              <a:rPr lang="en-US" dirty="0" err="1"/>
              <a:t>yetiştirmektir</a:t>
            </a:r>
            <a:r>
              <a:rPr lang="en-US" dirty="0" smtClean="0"/>
              <a:t>.</a:t>
            </a:r>
            <a:endParaRPr lang="tr-TR" dirty="0" smtClean="0"/>
          </a:p>
          <a:p>
            <a:pPr marL="0" indent="0" algn="just">
              <a:buNone/>
            </a:pPr>
            <a:r>
              <a:rPr lang="tr-TR" dirty="0" smtClean="0"/>
              <a:t>2021 Taban ve Tavan Puanlar</a:t>
            </a:r>
          </a:p>
          <a:p>
            <a:pPr marL="0" indent="0" algn="just">
              <a:buNone/>
            </a:pPr>
            <a:r>
              <a:rPr lang="tr-TR" dirty="0" smtClean="0"/>
              <a:t>GEMİ İNŞAATI PROGRAMI	250,9 - 285,5</a:t>
            </a:r>
          </a:p>
          <a:p>
            <a:pPr marL="0" indent="0" algn="just">
              <a:buNone/>
            </a:pPr>
            <a:endParaRPr lang="tr-TR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60027" y="327238"/>
            <a:ext cx="10515600" cy="1325563"/>
          </a:xfrm>
        </p:spPr>
        <p:txBody>
          <a:bodyPr/>
          <a:lstStyle/>
          <a:p>
            <a:r>
              <a:rPr lang="tr-TR" dirty="0">
                <a:solidFill>
                  <a:schemeClr val="tx2"/>
                </a:solidFill>
                <a:latin typeface="Arial Black" panose="020B0A04020102020204" pitchFamily="34" charset="0"/>
              </a:rPr>
              <a:t>Gemi İnşaatı Programının Amacı</a:t>
            </a:r>
          </a:p>
        </p:txBody>
      </p:sp>
      <p:grpSp>
        <p:nvGrpSpPr>
          <p:cNvPr id="4" name="Grup 3"/>
          <p:cNvGrpSpPr/>
          <p:nvPr/>
        </p:nvGrpSpPr>
        <p:grpSpPr>
          <a:xfrm>
            <a:off x="0" y="0"/>
            <a:ext cx="4933950" cy="1487055"/>
            <a:chOff x="69210" y="228021"/>
            <a:chExt cx="4933950" cy="1487055"/>
          </a:xfrm>
        </p:grpSpPr>
        <p:sp>
          <p:nvSpPr>
            <p:cNvPr id="5" name="L-Şekli 4"/>
            <p:cNvSpPr/>
            <p:nvPr/>
          </p:nvSpPr>
          <p:spPr>
            <a:xfrm rot="5400000">
              <a:off x="402334" y="-105103"/>
              <a:ext cx="1003418" cy="1669665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Serbest Form 5"/>
            <p:cNvSpPr/>
            <p:nvPr/>
          </p:nvSpPr>
          <p:spPr>
            <a:xfrm>
              <a:off x="234838" y="393766"/>
              <a:ext cx="4768322" cy="1321310"/>
            </a:xfrm>
            <a:custGeom>
              <a:avLst/>
              <a:gdLst>
                <a:gd name="connsiteX0" fmla="*/ 0 w 1507383"/>
                <a:gd name="connsiteY0" fmla="*/ 0 h 1321310"/>
                <a:gd name="connsiteX1" fmla="*/ 1507383 w 1507383"/>
                <a:gd name="connsiteY1" fmla="*/ 0 h 1321310"/>
                <a:gd name="connsiteX2" fmla="*/ 1507383 w 1507383"/>
                <a:gd name="connsiteY2" fmla="*/ 1321310 h 1321310"/>
                <a:gd name="connsiteX3" fmla="*/ 0 w 1507383"/>
                <a:gd name="connsiteY3" fmla="*/ 1321310 h 1321310"/>
                <a:gd name="connsiteX4" fmla="*/ 0 w 1507383"/>
                <a:gd name="connsiteY4" fmla="*/ 0 h 1321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383" h="1321310">
                  <a:moveTo>
                    <a:pt x="0" y="0"/>
                  </a:moveTo>
                  <a:lnTo>
                    <a:pt x="1507383" y="0"/>
                  </a:lnTo>
                  <a:lnTo>
                    <a:pt x="1507383" y="1321310"/>
                  </a:lnTo>
                  <a:lnTo>
                    <a:pt x="0" y="13213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t" anchorCtr="0">
              <a:noAutofit/>
            </a:bodyPr>
            <a:lstStyle/>
            <a:p>
              <a:pPr lvl="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3600" kern="12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813" y="0"/>
            <a:ext cx="825073" cy="133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548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Unvan 2"/>
          <p:cNvSpPr>
            <a:spLocks noGrp="1"/>
          </p:cNvSpPr>
          <p:nvPr>
            <p:ph type="title"/>
          </p:nvPr>
        </p:nvSpPr>
        <p:spPr>
          <a:xfrm>
            <a:off x="2506664" y="457200"/>
            <a:ext cx="7704137" cy="1981200"/>
          </a:xfrm>
        </p:spPr>
        <p:txBody>
          <a:bodyPr/>
          <a:lstStyle/>
          <a:p>
            <a:r>
              <a:rPr lang="tr-TR" altLang="en-US" dirty="0">
                <a:ln>
                  <a:noFill/>
                </a:ln>
              </a:rPr>
              <a:t>Bölümün konumu</a:t>
            </a:r>
            <a:br>
              <a:rPr lang="tr-TR" altLang="en-US" dirty="0">
                <a:ln>
                  <a:noFill/>
                </a:ln>
              </a:rPr>
            </a:br>
            <a:r>
              <a:rPr lang="en-US" altLang="en-US" sz="3100" dirty="0">
                <a:solidFill>
                  <a:srgbClr val="0070C0"/>
                </a:solidFill>
                <a:hlinkClick r:id="rId2"/>
              </a:rPr>
              <a:t>https://harita.mu.edu.tr</a:t>
            </a:r>
            <a:endParaRPr lang="en-US" altLang="en-US" sz="3100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813" y="0"/>
            <a:ext cx="825073" cy="133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03F2057-0203-4AF3-BB6E-8A19CA0947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2534" y="2047643"/>
            <a:ext cx="9809737" cy="451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58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0" y="0"/>
            <a:ext cx="4933950" cy="1487055"/>
            <a:chOff x="69210" y="228021"/>
            <a:chExt cx="4933950" cy="1487055"/>
          </a:xfrm>
        </p:grpSpPr>
        <p:sp>
          <p:nvSpPr>
            <p:cNvPr id="5" name="L-Şekli 4"/>
            <p:cNvSpPr/>
            <p:nvPr/>
          </p:nvSpPr>
          <p:spPr>
            <a:xfrm rot="5400000">
              <a:off x="402334" y="-105103"/>
              <a:ext cx="1003418" cy="1669665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Serbest Form 5"/>
            <p:cNvSpPr/>
            <p:nvPr/>
          </p:nvSpPr>
          <p:spPr>
            <a:xfrm>
              <a:off x="234838" y="393766"/>
              <a:ext cx="4768322" cy="1321310"/>
            </a:xfrm>
            <a:custGeom>
              <a:avLst/>
              <a:gdLst>
                <a:gd name="connsiteX0" fmla="*/ 0 w 1507383"/>
                <a:gd name="connsiteY0" fmla="*/ 0 h 1321310"/>
                <a:gd name="connsiteX1" fmla="*/ 1507383 w 1507383"/>
                <a:gd name="connsiteY1" fmla="*/ 0 h 1321310"/>
                <a:gd name="connsiteX2" fmla="*/ 1507383 w 1507383"/>
                <a:gd name="connsiteY2" fmla="*/ 1321310 h 1321310"/>
                <a:gd name="connsiteX3" fmla="*/ 0 w 1507383"/>
                <a:gd name="connsiteY3" fmla="*/ 1321310 h 1321310"/>
                <a:gd name="connsiteX4" fmla="*/ 0 w 1507383"/>
                <a:gd name="connsiteY4" fmla="*/ 0 h 1321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383" h="1321310">
                  <a:moveTo>
                    <a:pt x="0" y="0"/>
                  </a:moveTo>
                  <a:lnTo>
                    <a:pt x="1507383" y="0"/>
                  </a:lnTo>
                  <a:lnTo>
                    <a:pt x="1507383" y="1321310"/>
                  </a:lnTo>
                  <a:lnTo>
                    <a:pt x="0" y="13213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t" anchorCtr="0">
              <a:noAutofit/>
            </a:bodyPr>
            <a:lstStyle/>
            <a:p>
              <a:pPr lvl="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3600" kern="12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813" y="0"/>
            <a:ext cx="825073" cy="133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360027" y="3272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dirty="0"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rPr>
              <a:t>Gemi İnşaatı Programı</a:t>
            </a:r>
            <a:r>
              <a:rPr kumimoji="0" lang="tr-TR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Ders İçeriği</a:t>
            </a:r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360027" y="1814294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/>
              <a:t>Gemi İnşaatı Programında 2 yıl süren ön lisans eğitimi boyunca öğrencilere 120 AKTS yi tamamlayabilecekleri şekilde zorunlu ve seçmeli olarak toplamda </a:t>
            </a:r>
            <a:r>
              <a:rPr lang="tr-TR" dirty="0" smtClean="0"/>
              <a:t>36 </a:t>
            </a:r>
            <a:r>
              <a:rPr lang="tr-TR" dirty="0"/>
              <a:t>adet ders sunulmuştur.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tr-TR" dirty="0" smtClean="0"/>
              <a:t>1.YY 10 DERS ZORUNLU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tr-TR" dirty="0" smtClean="0"/>
              <a:t>2.YY 9 DERS ZORUNLU 1 DERS SEÇMELİ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tr-TR" dirty="0" smtClean="0"/>
              <a:t>3.YY 5 DERS ZORUNLU 3 DERS SEÇMELİ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tr-TR" dirty="0" smtClean="0"/>
              <a:t>4.YY 2 DERS ZORUNLU 6 DERS SEÇMELİ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505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76855"/>
            <a:ext cx="10515600" cy="48001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tr-TR" dirty="0"/>
              <a:t>Programı başarı ile tamamlayan öğrencilere “Gemi İnşaatı Ön Lisans Diploması” verilir ve mezun öğrenciler «gemi inşa teknikeri» </a:t>
            </a:r>
            <a:r>
              <a:rPr lang="tr-TR" dirty="0" err="1"/>
              <a:t>ünvanını</a:t>
            </a:r>
            <a:r>
              <a:rPr lang="tr-TR" dirty="0"/>
              <a:t> alırlar.</a:t>
            </a:r>
            <a:endParaRPr lang="en-US" dirty="0"/>
          </a:p>
          <a:p>
            <a:pPr>
              <a:lnSpc>
                <a:spcPct val="150000"/>
              </a:lnSpc>
              <a:buNone/>
            </a:pPr>
            <a:r>
              <a:rPr lang="en-US" dirty="0" err="1"/>
              <a:t>Gemi</a:t>
            </a:r>
            <a:r>
              <a:rPr lang="en-US" dirty="0"/>
              <a:t> </a:t>
            </a:r>
            <a:r>
              <a:rPr lang="en-US" dirty="0" err="1"/>
              <a:t>İnşaatı</a:t>
            </a:r>
            <a:r>
              <a:rPr lang="en-US" dirty="0"/>
              <a:t> </a:t>
            </a:r>
            <a:r>
              <a:rPr lang="en-US" dirty="0" err="1"/>
              <a:t>programı</a:t>
            </a:r>
            <a:r>
              <a:rPr lang="en-US" dirty="0"/>
              <a:t> </a:t>
            </a:r>
            <a:r>
              <a:rPr lang="en-US" dirty="0" err="1"/>
              <a:t>mezunu</a:t>
            </a:r>
            <a:r>
              <a:rPr lang="en-US" dirty="0"/>
              <a:t> </a:t>
            </a:r>
            <a:r>
              <a:rPr lang="en-US" dirty="0" err="1"/>
              <a:t>tekni</a:t>
            </a:r>
            <a:r>
              <a:rPr lang="tr-TR" dirty="0"/>
              <a:t>kerler</a:t>
            </a:r>
            <a:r>
              <a:rPr lang="en-US" dirty="0"/>
              <a:t> </a:t>
            </a:r>
            <a:r>
              <a:rPr lang="en-US" dirty="0" err="1"/>
              <a:t>tersanelerde</a:t>
            </a:r>
            <a:r>
              <a:rPr lang="en-US" dirty="0"/>
              <a:t>, </a:t>
            </a:r>
            <a:r>
              <a:rPr lang="en-US" dirty="0" err="1"/>
              <a:t>gemi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yat</a:t>
            </a:r>
            <a:r>
              <a:rPr lang="en-US" dirty="0"/>
              <a:t> </a:t>
            </a:r>
            <a:r>
              <a:rPr lang="en-US" dirty="0" err="1"/>
              <a:t>bakımı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onarımı</a:t>
            </a:r>
            <a:r>
              <a:rPr lang="en-US" dirty="0"/>
              <a:t> </a:t>
            </a:r>
            <a:r>
              <a:rPr lang="en-US" dirty="0" err="1"/>
              <a:t>alanında</a:t>
            </a:r>
            <a:r>
              <a:rPr lang="en-US" dirty="0"/>
              <a:t> </a:t>
            </a:r>
            <a:r>
              <a:rPr lang="en-US" dirty="0" err="1"/>
              <a:t>hizmet</a:t>
            </a:r>
            <a:r>
              <a:rPr lang="en-US" dirty="0"/>
              <a:t> </a:t>
            </a:r>
            <a:r>
              <a:rPr lang="en-US" dirty="0" err="1"/>
              <a:t>veren</a:t>
            </a:r>
            <a:r>
              <a:rPr lang="en-US" dirty="0"/>
              <a:t> </a:t>
            </a:r>
            <a:r>
              <a:rPr lang="en-US" dirty="0" err="1"/>
              <a:t>yan</a:t>
            </a:r>
            <a:r>
              <a:rPr lang="en-US" dirty="0"/>
              <a:t> </a:t>
            </a:r>
            <a:r>
              <a:rPr lang="en-US" dirty="0" err="1"/>
              <a:t>sanayilerde</a:t>
            </a:r>
            <a:r>
              <a:rPr lang="en-US" dirty="0"/>
              <a:t> </a:t>
            </a:r>
            <a:r>
              <a:rPr lang="en-US" dirty="0" err="1"/>
              <a:t>çalışabilirler</a:t>
            </a:r>
            <a:r>
              <a:rPr lang="en-US" dirty="0"/>
              <a:t>. </a:t>
            </a:r>
            <a:r>
              <a:rPr lang="en-US" dirty="0" err="1"/>
              <a:t>Ayrıca</a:t>
            </a:r>
            <a:r>
              <a:rPr lang="en-US" dirty="0"/>
              <a:t> </a:t>
            </a:r>
            <a:r>
              <a:rPr lang="en-US" dirty="0" err="1"/>
              <a:t>mezun</a:t>
            </a:r>
            <a:r>
              <a:rPr lang="en-US" dirty="0"/>
              <a:t> </a:t>
            </a:r>
            <a:r>
              <a:rPr lang="en-US" dirty="0" err="1"/>
              <a:t>öğrenciler</a:t>
            </a:r>
            <a:r>
              <a:rPr lang="en-US" dirty="0"/>
              <a:t>, </a:t>
            </a:r>
            <a:r>
              <a:rPr lang="en-US" dirty="0" err="1"/>
              <a:t>ÖSYM’nin</a:t>
            </a:r>
            <a:r>
              <a:rPr lang="en-US" dirty="0"/>
              <a:t> </a:t>
            </a:r>
            <a:r>
              <a:rPr lang="en-US" dirty="0" err="1"/>
              <a:t>yaptığı</a:t>
            </a:r>
            <a:r>
              <a:rPr lang="en-US" dirty="0"/>
              <a:t> </a:t>
            </a:r>
            <a:r>
              <a:rPr lang="en-US" dirty="0" err="1"/>
              <a:t>Dikey</a:t>
            </a:r>
            <a:r>
              <a:rPr lang="en-US" dirty="0"/>
              <a:t> </a:t>
            </a:r>
            <a:r>
              <a:rPr lang="en-US" dirty="0" err="1"/>
              <a:t>Geçiş</a:t>
            </a:r>
            <a:r>
              <a:rPr lang="en-US" dirty="0"/>
              <a:t> </a:t>
            </a:r>
            <a:r>
              <a:rPr lang="en-US" dirty="0" err="1"/>
              <a:t>Sınavında</a:t>
            </a:r>
            <a:r>
              <a:rPr lang="en-US" dirty="0"/>
              <a:t> </a:t>
            </a:r>
            <a:r>
              <a:rPr lang="en-US" dirty="0" err="1"/>
              <a:t>başarılı</a:t>
            </a:r>
            <a:r>
              <a:rPr lang="en-US" dirty="0"/>
              <a:t> </a:t>
            </a:r>
            <a:r>
              <a:rPr lang="en-US" dirty="0" err="1"/>
              <a:t>olmaları</a:t>
            </a:r>
            <a:r>
              <a:rPr lang="en-US" dirty="0"/>
              <a:t> </a:t>
            </a:r>
            <a:r>
              <a:rPr lang="en-US" dirty="0" err="1"/>
              <a:t>durumunda</a:t>
            </a:r>
            <a:r>
              <a:rPr lang="en-US" dirty="0"/>
              <a:t> </a:t>
            </a:r>
            <a:r>
              <a:rPr lang="en-US" dirty="0" err="1"/>
              <a:t>mezun</a:t>
            </a:r>
            <a:r>
              <a:rPr lang="en-US" dirty="0"/>
              <a:t> </a:t>
            </a:r>
            <a:r>
              <a:rPr lang="en-US" dirty="0" err="1"/>
              <a:t>oldukları</a:t>
            </a:r>
            <a:r>
              <a:rPr lang="en-US" dirty="0"/>
              <a:t> </a:t>
            </a:r>
            <a:r>
              <a:rPr lang="en-US" dirty="0" err="1"/>
              <a:t>programlarına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lisans</a:t>
            </a:r>
            <a:r>
              <a:rPr lang="en-US" dirty="0"/>
              <a:t> </a:t>
            </a:r>
            <a:r>
              <a:rPr lang="en-US" dirty="0" err="1"/>
              <a:t>bölümüne</a:t>
            </a:r>
            <a:r>
              <a:rPr lang="en-US" dirty="0"/>
              <a:t> </a:t>
            </a:r>
            <a:r>
              <a:rPr lang="en-US" dirty="0" err="1"/>
              <a:t>kayıt</a:t>
            </a:r>
            <a:r>
              <a:rPr lang="en-US" dirty="0"/>
              <a:t> </a:t>
            </a:r>
            <a:r>
              <a:rPr lang="en-US" dirty="0" err="1"/>
              <a:t>hakkı</a:t>
            </a:r>
            <a:r>
              <a:rPr lang="en-US" dirty="0"/>
              <a:t> </a:t>
            </a:r>
            <a:r>
              <a:rPr lang="en-US" dirty="0" err="1"/>
              <a:t>kazanabilirler</a:t>
            </a:r>
            <a:r>
              <a:rPr lang="en-US" dirty="0"/>
              <a:t>.</a:t>
            </a:r>
            <a:endParaRPr lang="tr-TR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2"/>
                </a:solidFill>
                <a:latin typeface="Arial Black" panose="020B0A04020102020204" pitchFamily="34" charset="0"/>
              </a:rPr>
              <a:t>Mezunların Nitelikleri</a:t>
            </a:r>
          </a:p>
        </p:txBody>
      </p:sp>
      <p:grpSp>
        <p:nvGrpSpPr>
          <p:cNvPr id="4" name="Grup 3"/>
          <p:cNvGrpSpPr/>
          <p:nvPr/>
        </p:nvGrpSpPr>
        <p:grpSpPr>
          <a:xfrm>
            <a:off x="0" y="0"/>
            <a:ext cx="4933950" cy="1487055"/>
            <a:chOff x="69210" y="228021"/>
            <a:chExt cx="4933950" cy="1487055"/>
          </a:xfrm>
        </p:grpSpPr>
        <p:sp>
          <p:nvSpPr>
            <p:cNvPr id="5" name="L-Şekli 4"/>
            <p:cNvSpPr/>
            <p:nvPr/>
          </p:nvSpPr>
          <p:spPr>
            <a:xfrm rot="5400000">
              <a:off x="402334" y="-105103"/>
              <a:ext cx="1003418" cy="1669665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Serbest Form 5"/>
            <p:cNvSpPr/>
            <p:nvPr/>
          </p:nvSpPr>
          <p:spPr>
            <a:xfrm>
              <a:off x="234838" y="393766"/>
              <a:ext cx="4768322" cy="1321310"/>
            </a:xfrm>
            <a:custGeom>
              <a:avLst/>
              <a:gdLst>
                <a:gd name="connsiteX0" fmla="*/ 0 w 1507383"/>
                <a:gd name="connsiteY0" fmla="*/ 0 h 1321310"/>
                <a:gd name="connsiteX1" fmla="*/ 1507383 w 1507383"/>
                <a:gd name="connsiteY1" fmla="*/ 0 h 1321310"/>
                <a:gd name="connsiteX2" fmla="*/ 1507383 w 1507383"/>
                <a:gd name="connsiteY2" fmla="*/ 1321310 h 1321310"/>
                <a:gd name="connsiteX3" fmla="*/ 0 w 1507383"/>
                <a:gd name="connsiteY3" fmla="*/ 1321310 h 1321310"/>
                <a:gd name="connsiteX4" fmla="*/ 0 w 1507383"/>
                <a:gd name="connsiteY4" fmla="*/ 0 h 1321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383" h="1321310">
                  <a:moveTo>
                    <a:pt x="0" y="0"/>
                  </a:moveTo>
                  <a:lnTo>
                    <a:pt x="1507383" y="0"/>
                  </a:lnTo>
                  <a:lnTo>
                    <a:pt x="1507383" y="1321310"/>
                  </a:lnTo>
                  <a:lnTo>
                    <a:pt x="0" y="13213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t" anchorCtr="0">
              <a:noAutofit/>
            </a:bodyPr>
            <a:lstStyle/>
            <a:p>
              <a:pPr lvl="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3600" kern="12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813" y="0"/>
            <a:ext cx="825073" cy="133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702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281</Words>
  <Application>Microsoft Office PowerPoint</Application>
  <PresentationFormat>Geniş ekran</PresentationFormat>
  <Paragraphs>38</Paragraphs>
  <Slides>11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Office Teması</vt:lpstr>
      <vt:lpstr>Özel Tasarım</vt:lpstr>
      <vt:lpstr>PowerPoint Sunusu</vt:lpstr>
      <vt:lpstr>Motorlu Araçlar ve Ulaştırma Teknolojileri Bölümü Tarihçe</vt:lpstr>
      <vt:lpstr>PowerPoint Sunusu</vt:lpstr>
      <vt:lpstr>PowerPoint Sunusu</vt:lpstr>
      <vt:lpstr>Gemi İnşaatı Programı</vt:lpstr>
      <vt:lpstr>Gemi İnşaatı Programının Amacı</vt:lpstr>
      <vt:lpstr>Bölümün konumu https://harita.mu.edu.tr</vt:lpstr>
      <vt:lpstr>PowerPoint Sunusu</vt:lpstr>
      <vt:lpstr>Mezunların Nitelikleri</vt:lpstr>
      <vt:lpstr>Akademik Personel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Kemal Kutucuoğlu</dc:creator>
  <cp:lastModifiedBy>Exper</cp:lastModifiedBy>
  <cp:revision>93</cp:revision>
  <dcterms:created xsi:type="dcterms:W3CDTF">2019-12-12T11:41:09Z</dcterms:created>
  <dcterms:modified xsi:type="dcterms:W3CDTF">2022-05-26T07:46:49Z</dcterms:modified>
</cp:coreProperties>
</file>